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6" r:id="rId7"/>
    <p:sldId id="261" r:id="rId8"/>
    <p:sldId id="262" r:id="rId9"/>
    <p:sldId id="267" r:id="rId10"/>
    <p:sldId id="263" r:id="rId11"/>
    <p:sldId id="268" r:id="rId12"/>
    <p:sldId id="269" r:id="rId13"/>
    <p:sldId id="271" r:id="rId14"/>
    <p:sldId id="272" r:id="rId15"/>
    <p:sldId id="275" r:id="rId16"/>
    <p:sldId id="276" r:id="rId17"/>
    <p:sldId id="264" r:id="rId18"/>
    <p:sldId id="277" r:id="rId19"/>
    <p:sldId id="273" r:id="rId20"/>
    <p:sldId id="274" r:id="rId21"/>
    <p:sldId id="265" r:id="rId22"/>
    <p:sldId id="280" r:id="rId23"/>
    <p:sldId id="278" r:id="rId24"/>
    <p:sldId id="281" r:id="rId25"/>
    <p:sldId id="282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4"/>
    <p:restoredTop sz="94255"/>
  </p:normalViewPr>
  <p:slideViewPr>
    <p:cSldViewPr snapToGrid="0" snapToObjects="1">
      <p:cViewPr varScale="1">
        <p:scale>
          <a:sx n="85" d="100"/>
          <a:sy n="85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lastchar/telco-customer-chur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D4C4-39A7-A040-B986-23180CDD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074" y="493694"/>
            <a:ext cx="10902393" cy="4875925"/>
          </a:xfrm>
        </p:spPr>
        <p:txBody>
          <a:bodyPr/>
          <a:lstStyle/>
          <a:p>
            <a:pPr algn="ctr"/>
            <a:r>
              <a:rPr lang="en-US" sz="6800" dirty="0"/>
              <a:t>Telecom Customer Churn Prediction</a:t>
            </a:r>
            <a:br>
              <a:rPr lang="en-US" dirty="0"/>
            </a:br>
            <a:br>
              <a:rPr lang="en-US" sz="1200" dirty="0"/>
            </a:br>
            <a:r>
              <a:rPr lang="en-US" sz="1400" dirty="0"/>
              <a:t>Ashley </a:t>
            </a:r>
            <a:r>
              <a:rPr lang="en-US" sz="1400" dirty="0" err="1"/>
              <a:t>Jiangyang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Data Science intensive Capstone Project</a:t>
            </a:r>
            <a:br>
              <a:rPr lang="en-US" sz="1400" dirty="0"/>
            </a:br>
            <a:r>
              <a:rPr lang="en-US" sz="1400" dirty="0"/>
              <a:t>April 2020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E2B2C-E764-BB45-AEF9-7D6EAF7B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65" y="5139682"/>
            <a:ext cx="2923190" cy="6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F8-EDCC-AB42-98C5-93C28358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88185"/>
            <a:ext cx="9404723" cy="1003549"/>
          </a:xfrm>
        </p:spPr>
        <p:txBody>
          <a:bodyPr/>
          <a:lstStyle/>
          <a:p>
            <a:r>
              <a:rPr lang="en-US" sz="3200" dirty="0"/>
              <a:t>- Tenure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129C3-B0B3-B044-A53C-B95CA61B5E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65" y="1339655"/>
            <a:ext cx="3365077" cy="2340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A7468-3347-2945-81F9-0D2F0A5723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42" y="1339655"/>
            <a:ext cx="4069654" cy="234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B36E5-2BC3-4247-B7E8-37FE4BC608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81" y="3843867"/>
            <a:ext cx="5765800" cy="27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4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1F8-EDCC-AB42-98C5-93C28358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88185"/>
            <a:ext cx="9404723" cy="1409948"/>
          </a:xfrm>
        </p:spPr>
        <p:txBody>
          <a:bodyPr/>
          <a:lstStyle/>
          <a:p>
            <a:r>
              <a:rPr lang="en-US" sz="3200" dirty="0"/>
              <a:t>- Monthly Charge</a:t>
            </a:r>
            <a:br>
              <a:rPr lang="en-US" sz="3200" dirty="0"/>
            </a:br>
            <a:r>
              <a:rPr lang="en-US" sz="3200" dirty="0"/>
              <a:t>- Total Charge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F2FC2-2CD9-D74D-92B4-7495B616FC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91" y="1913829"/>
            <a:ext cx="3411276" cy="225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175C4-35EB-2346-AD95-3660E5B25E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6" y="1913829"/>
            <a:ext cx="3420533" cy="2251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6104A-9825-224A-8566-54296955E30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90" y="4165600"/>
            <a:ext cx="3749944" cy="252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44988-64B4-3A49-9B58-E4AD0C363B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65" y="4165600"/>
            <a:ext cx="3369734" cy="2523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339F-BF58-D148-B47F-A7614A0EA6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743533"/>
            <a:ext cx="5576570" cy="9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3435804" cy="783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Contract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5B28ED-9E78-8243-A0F5-D641F7A308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762"/>
          <a:stretch/>
        </p:blipFill>
        <p:spPr bwMode="auto">
          <a:xfrm>
            <a:off x="2329166" y="1540933"/>
            <a:ext cx="6811913" cy="2170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8E821-073F-1A4A-AAF1-B5B7D9BF9E0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2"/>
          <a:stretch/>
        </p:blipFill>
        <p:spPr bwMode="auto">
          <a:xfrm>
            <a:off x="2329165" y="3971818"/>
            <a:ext cx="3360435" cy="2479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5DC28-2B31-5346-8202-2493D8435C3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6"/>
          <a:stretch/>
        </p:blipFill>
        <p:spPr bwMode="auto">
          <a:xfrm>
            <a:off x="5689600" y="3971819"/>
            <a:ext cx="3451479" cy="247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846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3893004" cy="9019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Paperless Billing</a:t>
            </a:r>
          </a:p>
          <a:p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7B0409-69FA-E340-A284-41E8D25A10A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/>
          <a:stretch/>
        </p:blipFill>
        <p:spPr bwMode="auto">
          <a:xfrm>
            <a:off x="2201334" y="1473199"/>
            <a:ext cx="7196666" cy="24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5DA91-13A7-5742-BC74-DF3CAC58C2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21" y="4221373"/>
            <a:ext cx="3538879" cy="236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AC277-7073-F945-A731-7E5E907B05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4221373"/>
            <a:ext cx="3555999" cy="2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D18FC-C09D-F248-AAD8-BEDCECED4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259D-1BF1-3B44-A9DA-F3124013728F}"/>
              </a:ext>
            </a:extLst>
          </p:cNvPr>
          <p:cNvSpPr txBox="1">
            <a:spLocks/>
          </p:cNvSpPr>
          <p:nvPr/>
        </p:nvSpPr>
        <p:spPr>
          <a:xfrm>
            <a:off x="611264" y="757518"/>
            <a:ext cx="4553404" cy="715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sz="3200" dirty="0"/>
              <a:t>Payment method</a:t>
            </a:r>
          </a:p>
          <a:p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8A272F-D99A-FB47-8FFC-9418FB62D7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/>
          <a:stretch/>
        </p:blipFill>
        <p:spPr bwMode="auto">
          <a:xfrm>
            <a:off x="2286213" y="1286933"/>
            <a:ext cx="7596716" cy="24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70A32-4D55-C54A-A8F8-F747E56A9ED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9"/>
          <a:stretch/>
        </p:blipFill>
        <p:spPr bwMode="auto">
          <a:xfrm>
            <a:off x="2286212" y="3742267"/>
            <a:ext cx="3657387" cy="2844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5D90A-7682-6B41-BDA6-508CBB3C5F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3742266"/>
            <a:ext cx="393933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- Phone Services</a:t>
            </a:r>
            <a:br>
              <a:rPr lang="en-US" sz="3200" dirty="0"/>
            </a:br>
            <a:r>
              <a:rPr lang="en-US" sz="3200" dirty="0"/>
              <a:t>- Multiple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0E9B-3CEA-C442-A038-932804141E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28" y="2057082"/>
            <a:ext cx="4612006" cy="3581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6E23-AE25-E34D-921B-A6392E752D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4" y="2057082"/>
            <a:ext cx="5571066" cy="35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2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908956" cy="1189815"/>
          </a:xfrm>
        </p:spPr>
        <p:txBody>
          <a:bodyPr/>
          <a:lstStyle/>
          <a:p>
            <a:r>
              <a:rPr lang="en-US" sz="3200" dirty="0"/>
              <a:t>- Phone Services</a:t>
            </a:r>
            <a:br>
              <a:rPr lang="en-US" sz="3200" dirty="0"/>
            </a:br>
            <a:r>
              <a:rPr lang="en-US" sz="3200" dirty="0"/>
              <a:t>- Multiple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934C1-0C2B-DC49-AF6F-2772F19A6F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34" y="3021647"/>
            <a:ext cx="8890901" cy="3633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DAAE6-E544-B64E-A91D-3D3493216E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55" y="562214"/>
            <a:ext cx="4552580" cy="23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CD875B-D9DA-0643-858B-C647E55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5" y="638734"/>
            <a:ext cx="3942822" cy="3408332"/>
          </a:xfrm>
        </p:spPr>
        <p:txBody>
          <a:bodyPr/>
          <a:lstStyle/>
          <a:p>
            <a:r>
              <a:rPr lang="en-US" sz="3200" dirty="0"/>
              <a:t>- </a:t>
            </a:r>
            <a:r>
              <a:rPr lang="en-US" sz="2800" dirty="0"/>
              <a:t>Internet Services</a:t>
            </a:r>
            <a:br>
              <a:rPr lang="en-US" sz="2800" dirty="0"/>
            </a:br>
            <a:r>
              <a:rPr lang="en-US" sz="2800" dirty="0"/>
              <a:t>- online security</a:t>
            </a:r>
            <a:br>
              <a:rPr lang="en-US" sz="2800" dirty="0"/>
            </a:br>
            <a:r>
              <a:rPr lang="en-US" sz="2800" dirty="0"/>
              <a:t>- online backup</a:t>
            </a:r>
            <a:br>
              <a:rPr lang="en-US" sz="2800" dirty="0"/>
            </a:br>
            <a:r>
              <a:rPr lang="en-US" sz="2800" dirty="0"/>
              <a:t>- device protection</a:t>
            </a:r>
            <a:br>
              <a:rPr lang="en-US" sz="2800" dirty="0"/>
            </a:br>
            <a:r>
              <a:rPr lang="en-US" sz="2800" dirty="0"/>
              <a:t>- tech support </a:t>
            </a:r>
            <a:br>
              <a:rPr lang="en-US" sz="2800" dirty="0"/>
            </a:br>
            <a:r>
              <a:rPr lang="en-US" sz="2800" dirty="0"/>
              <a:t>- streaming TV </a:t>
            </a:r>
            <a:br>
              <a:rPr lang="en-US" sz="2800" dirty="0"/>
            </a:br>
            <a:r>
              <a:rPr lang="en-US" sz="2800" dirty="0"/>
              <a:t>- streaming movies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BBAF1-7174-4845-B0DA-B7B9B2DDD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520455"/>
            <a:ext cx="3589678" cy="207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49852-546B-8348-8A22-623F1CC569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520455"/>
            <a:ext cx="3722877" cy="2070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64E2-F530-3C4C-A4EF-35C8F3E5864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2607736"/>
            <a:ext cx="7312555" cy="1998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DDEDE8-7A80-C74E-BBB6-691C3E9AC6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2" y="4622804"/>
            <a:ext cx="7312555" cy="2235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30BB8-FCE4-E749-A405-77DEAADA2F5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2" y="4622804"/>
            <a:ext cx="3495440" cy="22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48399-5996-D94D-9DAD-529E610694A8}"/>
              </a:ext>
            </a:extLst>
          </p:cNvPr>
          <p:cNvSpPr txBox="1">
            <a:spLocks/>
          </p:cNvSpPr>
          <p:nvPr/>
        </p:nvSpPr>
        <p:spPr>
          <a:xfrm>
            <a:off x="0" y="-4045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CD875B-D9DA-0643-858B-C647E55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5" y="638734"/>
            <a:ext cx="3942822" cy="3408332"/>
          </a:xfrm>
        </p:spPr>
        <p:txBody>
          <a:bodyPr/>
          <a:lstStyle/>
          <a:p>
            <a:r>
              <a:rPr lang="en-US" sz="3200" dirty="0"/>
              <a:t>- </a:t>
            </a:r>
            <a:r>
              <a:rPr lang="en-US" sz="2800" dirty="0"/>
              <a:t>Internet Services</a:t>
            </a:r>
            <a:br>
              <a:rPr lang="en-US" sz="2800" dirty="0"/>
            </a:br>
            <a:r>
              <a:rPr lang="en-US" sz="2800" dirty="0"/>
              <a:t>- online security</a:t>
            </a:r>
            <a:br>
              <a:rPr lang="en-US" sz="2800" dirty="0"/>
            </a:br>
            <a:r>
              <a:rPr lang="en-US" sz="2800" dirty="0"/>
              <a:t>- online backup</a:t>
            </a:r>
            <a:br>
              <a:rPr lang="en-US" sz="2800" dirty="0"/>
            </a:br>
            <a:r>
              <a:rPr lang="en-US" sz="2800" dirty="0"/>
              <a:t>- device protection</a:t>
            </a:r>
            <a:br>
              <a:rPr lang="en-US" sz="2800" dirty="0"/>
            </a:br>
            <a:r>
              <a:rPr lang="en-US" sz="2800" dirty="0"/>
              <a:t>- tech support </a:t>
            </a:r>
            <a:br>
              <a:rPr lang="en-US" sz="2800" dirty="0"/>
            </a:br>
            <a:r>
              <a:rPr lang="en-US" sz="2800" dirty="0"/>
              <a:t>- streaming TV </a:t>
            </a:r>
            <a:br>
              <a:rPr lang="en-US" sz="2800" dirty="0"/>
            </a:br>
            <a:r>
              <a:rPr lang="en-US" sz="2800" dirty="0"/>
              <a:t>- streaming movies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4EA68-541D-C74F-AC0B-CEE764F399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78" y="638734"/>
            <a:ext cx="7738533" cy="2920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11904A-78DA-1740-BD0C-9F307D811D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77" y="3559733"/>
            <a:ext cx="7738533" cy="26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B6BB-D4A5-3E48-8A16-A612A26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2701819"/>
          </a:xfrm>
        </p:spPr>
        <p:txBody>
          <a:bodyPr>
            <a:normAutofit/>
          </a:bodyPr>
          <a:lstStyle/>
          <a:p>
            <a:r>
              <a:rPr lang="en-US" sz="2400" dirty="0"/>
              <a:t>The total customer cohort retention</a:t>
            </a:r>
          </a:p>
          <a:p>
            <a:r>
              <a:rPr lang="en-US" sz="2400" dirty="0"/>
              <a:t>Cohort Analysis</a:t>
            </a:r>
          </a:p>
          <a:p>
            <a:r>
              <a:rPr lang="en-US" sz="2400" dirty="0"/>
              <a:t>Prediction for individual customers by Cox Proportional Hazard Model</a:t>
            </a:r>
          </a:p>
        </p:txBody>
      </p:sp>
    </p:spTree>
    <p:extLst>
      <p:ext uri="{BB962C8B-B14F-4D97-AF65-F5344CB8AC3E}">
        <p14:creationId xmlns:p14="http://schemas.microsoft.com/office/powerpoint/2010/main" val="181724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8231CA-CC0B-AC42-ACDE-A484682E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43" y="2084979"/>
            <a:ext cx="8825658" cy="1271832"/>
          </a:xfrm>
        </p:spPr>
        <p:txBody>
          <a:bodyPr>
            <a:normAutofit fontScale="47500" lnSpcReduction="20000"/>
          </a:bodyPr>
          <a:lstStyle/>
          <a:p>
            <a:r>
              <a:rPr lang="en-US" sz="5900" b="1" cap="none" dirty="0"/>
              <a:t>What’s</a:t>
            </a:r>
            <a:r>
              <a:rPr lang="en-US" sz="5900" b="1" dirty="0"/>
              <a:t> C</a:t>
            </a:r>
            <a:r>
              <a:rPr lang="en-US" sz="5900" b="1" cap="none" dirty="0"/>
              <a:t>hurn</a:t>
            </a:r>
            <a:r>
              <a:rPr lang="en-US" sz="5900" b="1" dirty="0"/>
              <a:t>? </a:t>
            </a:r>
          </a:p>
          <a:p>
            <a:r>
              <a:rPr lang="en-US" sz="3600" b="1" cap="none" dirty="0">
                <a:solidFill>
                  <a:schemeClr val="tx1"/>
                </a:solidFill>
              </a:rPr>
              <a:t>customer churn, </a:t>
            </a:r>
            <a:r>
              <a:rPr lang="en-US" sz="3600" cap="none" dirty="0">
                <a:solidFill>
                  <a:schemeClr val="tx1"/>
                </a:solidFill>
              </a:rPr>
              <a:t>also known as customer attraction or customer turnover, occurs when customers stop doing business with a company or stop using a company’s services.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6FC7C-FCF2-6540-9485-D1DC7A0DECEC}"/>
              </a:ext>
            </a:extLst>
          </p:cNvPr>
          <p:cNvSpPr txBox="1"/>
          <p:nvPr/>
        </p:nvSpPr>
        <p:spPr>
          <a:xfrm>
            <a:off x="982133" y="372533"/>
            <a:ext cx="1657931" cy="50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9BF6CD-96E4-FF44-81C0-B319B337071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F9023C-04BE-2441-A461-093C968B7158}"/>
              </a:ext>
            </a:extLst>
          </p:cNvPr>
          <p:cNvSpPr txBox="1">
            <a:spLocks/>
          </p:cNvSpPr>
          <p:nvPr/>
        </p:nvSpPr>
        <p:spPr>
          <a:xfrm>
            <a:off x="935643" y="3554167"/>
            <a:ext cx="8825658" cy="10418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b="1" cap="none" dirty="0"/>
              <a:t>Why Care</a:t>
            </a:r>
            <a:r>
              <a:rPr lang="en-US" sz="3600" b="1" dirty="0"/>
              <a:t>? </a:t>
            </a:r>
          </a:p>
          <a:p>
            <a:r>
              <a:rPr lang="en-US" sz="2200" cap="none" dirty="0">
                <a:solidFill>
                  <a:schemeClr val="tx1"/>
                </a:solidFill>
              </a:rPr>
              <a:t>Due to the direct effect on the revenues of the telecom industrial, companies are seeking to develop means to predict potential customer to churn.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E17611-4D8C-EF47-9493-11C96B156A10}"/>
              </a:ext>
            </a:extLst>
          </p:cNvPr>
          <p:cNvSpPr txBox="1">
            <a:spLocks/>
          </p:cNvSpPr>
          <p:nvPr/>
        </p:nvSpPr>
        <p:spPr>
          <a:xfrm>
            <a:off x="935643" y="4793419"/>
            <a:ext cx="9026504" cy="149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cap="none" dirty="0"/>
              <a:t>Who</a:t>
            </a:r>
            <a:r>
              <a:rPr lang="en-US" sz="2800" b="1" dirty="0"/>
              <a:t> M</a:t>
            </a:r>
            <a:r>
              <a:rPr lang="en-US" sz="2800" b="1" cap="none" dirty="0"/>
              <a:t>ight</a:t>
            </a:r>
            <a:r>
              <a:rPr lang="en-US" sz="2800" b="1" dirty="0"/>
              <a:t> C</a:t>
            </a:r>
            <a:r>
              <a:rPr lang="en-US" sz="2800" b="1" cap="none" dirty="0"/>
              <a:t>are</a:t>
            </a:r>
            <a:r>
              <a:rPr lang="en-US" sz="2800" b="1" dirty="0"/>
              <a:t>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</a:rPr>
              <a:t>AT&amp;T, </a:t>
            </a:r>
            <a:r>
              <a:rPr lang="en-US" sz="1700" cap="none" dirty="0">
                <a:solidFill>
                  <a:schemeClr val="tx1"/>
                </a:solidFill>
              </a:rPr>
              <a:t>Verizon Communication, Spring…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700" cap="none" dirty="0">
                <a:solidFill>
                  <a:schemeClr val="tx1"/>
                </a:solidFill>
              </a:rPr>
              <a:t>Other industrial dealing with customers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6C98F-1476-D24E-99BF-3FD5E23A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38" y="276281"/>
            <a:ext cx="3245518" cy="19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0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E67F-AB0B-F240-8763-BCF170E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20289" cy="1400530"/>
          </a:xfrm>
        </p:spPr>
        <p:txBody>
          <a:bodyPr/>
          <a:lstStyle/>
          <a:p>
            <a:r>
              <a:rPr lang="en-US" sz="4400" dirty="0"/>
              <a:t>The total customer cohort retention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AED6A-8830-3440-B3C1-54DC85CC73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54" y="1633113"/>
            <a:ext cx="6976746" cy="4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E089-CE16-694E-A276-0A3F51E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Cohort Analysis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FBFE-1923-5749-90D7-1D75F9E821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99" y="1278804"/>
            <a:ext cx="8632034" cy="266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3D87-E7F9-B842-9D03-4978F90D1EE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4"/>
          <a:stretch/>
        </p:blipFill>
        <p:spPr>
          <a:xfrm>
            <a:off x="1595698" y="3946756"/>
            <a:ext cx="8632035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E089-CE16-694E-A276-0A3F51E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Cohort Analysis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E5B60-4220-AB4A-ABC6-C28911BB50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32755" r="-190" b="387"/>
          <a:stretch/>
        </p:blipFill>
        <p:spPr>
          <a:xfrm>
            <a:off x="1769532" y="1456267"/>
            <a:ext cx="8450635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A1E0C-88A2-0F4E-A03B-F6DB998F36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9" y="2980267"/>
            <a:ext cx="10158679" cy="3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5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24C3A-A2E6-3B42-86F4-B3928686FB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24" y="2810933"/>
            <a:ext cx="6495309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67B1-8BD9-5C43-BB4C-A2AD6707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91222" cy="1400530"/>
          </a:xfrm>
        </p:spPr>
        <p:txBody>
          <a:bodyPr/>
          <a:lstStyle/>
          <a:p>
            <a:r>
              <a:rPr lang="en-US" sz="4400" dirty="0"/>
              <a:t>Prediction for individual customers by Cox Proportional Hazard Model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AD2A-07FA-2F4D-B5DC-8B89D40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2103718"/>
            <a:ext cx="11954933" cy="876549"/>
          </a:xfrm>
        </p:spPr>
        <p:txBody>
          <a:bodyPr/>
          <a:lstStyle/>
          <a:p>
            <a:r>
              <a:rPr lang="en-US" dirty="0"/>
              <a:t>Churn ~ Monthly Charge + Partner + Dependents + multiple lines + Senior Citizen + Stream TV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0F634-5C71-D747-BE34-A43FD3EFF9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05" y="2726267"/>
            <a:ext cx="6282162" cy="39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647" y="1663452"/>
            <a:ext cx="7583488" cy="419548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Data Preprocessing</a:t>
            </a:r>
          </a:p>
          <a:p>
            <a:r>
              <a:rPr lang="en-US" sz="3200" dirty="0"/>
              <a:t>Model Pipeline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Gaussian Naïve Bayes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 err="1"/>
              <a:t>XGBoost</a:t>
            </a:r>
            <a:endParaRPr lang="en-US" sz="3200" dirty="0"/>
          </a:p>
          <a:p>
            <a:r>
              <a:rPr lang="en-US" sz="3200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92376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28" y="1853248"/>
            <a:ext cx="6567488" cy="3264149"/>
          </a:xfrm>
        </p:spPr>
        <p:txBody>
          <a:bodyPr>
            <a:normAutofit/>
          </a:bodyPr>
          <a:lstStyle/>
          <a:p>
            <a:r>
              <a:rPr lang="en-US" sz="3200" dirty="0"/>
              <a:t>Data Preprocessing</a:t>
            </a:r>
          </a:p>
          <a:p>
            <a:pPr marL="0" indent="0">
              <a:buNone/>
            </a:pPr>
            <a:r>
              <a:rPr lang="en-US" sz="2800" dirty="0"/>
              <a:t>- Dummy encoding</a:t>
            </a:r>
          </a:p>
          <a:p>
            <a:pPr marL="0" indent="0">
              <a:buNone/>
            </a:pPr>
            <a:r>
              <a:rPr lang="en-US" sz="2800" dirty="0"/>
              <a:t>- Data Splitting</a:t>
            </a:r>
          </a:p>
          <a:p>
            <a:pPr marL="0" indent="0">
              <a:buNone/>
            </a:pPr>
            <a:r>
              <a:rPr lang="en-US" sz="2800" dirty="0"/>
              <a:t>- Resampling or Weighting</a:t>
            </a:r>
          </a:p>
          <a:p>
            <a:pPr marL="0" indent="0">
              <a:buNone/>
            </a:pPr>
            <a:r>
              <a:rPr lang="en-US" sz="2800" dirty="0"/>
              <a:t>- Scaling</a:t>
            </a:r>
          </a:p>
        </p:txBody>
      </p:sp>
    </p:spTree>
    <p:extLst>
      <p:ext uri="{BB962C8B-B14F-4D97-AF65-F5344CB8AC3E}">
        <p14:creationId xmlns:p14="http://schemas.microsoft.com/office/powerpoint/2010/main" val="4284559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79" y="1985185"/>
            <a:ext cx="5432955" cy="3264149"/>
          </a:xfrm>
        </p:spPr>
        <p:txBody>
          <a:bodyPr>
            <a:normAutofit/>
          </a:bodyPr>
          <a:lstStyle/>
          <a:p>
            <a:r>
              <a:rPr lang="en-US" sz="3200" dirty="0"/>
              <a:t>Model Pipeline</a:t>
            </a:r>
          </a:p>
          <a:p>
            <a:pPr marL="0" indent="0">
              <a:buNone/>
            </a:pPr>
            <a:r>
              <a:rPr lang="en-US" sz="2800" dirty="0"/>
              <a:t>- Resampling</a:t>
            </a:r>
          </a:p>
          <a:p>
            <a:pPr marL="0" indent="0">
              <a:buNone/>
            </a:pPr>
            <a:r>
              <a:rPr lang="en-US" sz="2800" dirty="0"/>
              <a:t>- Model fitting</a:t>
            </a:r>
          </a:p>
          <a:p>
            <a:pPr marL="0" indent="0">
              <a:buNone/>
            </a:pPr>
            <a:r>
              <a:rPr lang="en-US" sz="2800" dirty="0"/>
              <a:t>- Scaling</a:t>
            </a:r>
          </a:p>
        </p:txBody>
      </p:sp>
    </p:spTree>
    <p:extLst>
      <p:ext uri="{BB962C8B-B14F-4D97-AF65-F5344CB8AC3E}">
        <p14:creationId xmlns:p14="http://schemas.microsoft.com/office/powerpoint/2010/main" val="91902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945931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4007"/>
            <a:ext cx="4534507" cy="724149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0E9D2-BF63-F240-9143-3DD01928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50" y="1615867"/>
            <a:ext cx="7284163" cy="245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B3086-D73E-1145-94BF-A4C5AEF8FF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8" y="1615871"/>
            <a:ext cx="2727249" cy="2458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DFC6D1-CF62-E64A-8617-8F535068B4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8" y="4073954"/>
            <a:ext cx="3227832" cy="2542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69D484-1496-7A4D-ADF3-0A7C309CAD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60" y="4073953"/>
            <a:ext cx="2970310" cy="25420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490373-535A-BB4C-9651-BA83444451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96" y="4073952"/>
            <a:ext cx="3886717" cy="25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8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A4BC-AC42-A347-9640-D569A708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0133"/>
            <a:ext cx="9404723" cy="1633115"/>
          </a:xfrm>
        </p:spPr>
        <p:txBody>
          <a:bodyPr/>
          <a:lstStyle/>
          <a:p>
            <a:r>
              <a:rPr lang="en-US" dirty="0"/>
              <a:t>Why Churn 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8FD0D-2C07-D944-A219-423A8C1FD3C6}"/>
              </a:ext>
            </a:extLst>
          </p:cNvPr>
          <p:cNvSpPr txBox="1"/>
          <p:nvPr/>
        </p:nvSpPr>
        <p:spPr>
          <a:xfrm>
            <a:off x="776717" y="1237832"/>
            <a:ext cx="4186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59AA8-554E-1A4D-AECB-7EACF8F879AF}"/>
              </a:ext>
            </a:extLst>
          </p:cNvPr>
          <p:cNvSpPr txBox="1"/>
          <p:nvPr/>
        </p:nvSpPr>
        <p:spPr>
          <a:xfrm>
            <a:off x="776717" y="1847908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Retention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96B9D-2EB9-1E47-8A74-1F0E606FA80D}"/>
              </a:ext>
            </a:extLst>
          </p:cNvPr>
          <p:cNvSpPr txBox="1"/>
          <p:nvPr/>
        </p:nvSpPr>
        <p:spPr>
          <a:xfrm>
            <a:off x="776717" y="2901961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E3B14-F057-C348-8394-94ABD751F206}"/>
              </a:ext>
            </a:extLst>
          </p:cNvPr>
          <p:cNvSpPr txBox="1"/>
          <p:nvPr/>
        </p:nvSpPr>
        <p:spPr>
          <a:xfrm>
            <a:off x="776717" y="2373040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&amp; Up Sell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84C7A-B3CA-B148-A1B9-69E7E98ADF92}"/>
              </a:ext>
            </a:extLst>
          </p:cNvPr>
          <p:cNvSpPr txBox="1"/>
          <p:nvPr/>
        </p:nvSpPr>
        <p:spPr>
          <a:xfrm>
            <a:off x="776717" y="3432118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F4671-53EA-FB4D-AA32-FF8684A6239C}"/>
              </a:ext>
            </a:extLst>
          </p:cNvPr>
          <p:cNvSpPr txBox="1"/>
          <p:nvPr/>
        </p:nvSpPr>
        <p:spPr>
          <a:xfrm>
            <a:off x="776717" y="3941296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7B77-AF3E-1841-B10B-1C3808E452C5}"/>
              </a:ext>
            </a:extLst>
          </p:cNvPr>
          <p:cNvSpPr txBox="1"/>
          <p:nvPr/>
        </p:nvSpPr>
        <p:spPr>
          <a:xfrm>
            <a:off x="776717" y="4484340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Customer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C7AFC-4875-2646-902C-757BD3C0782A}"/>
              </a:ext>
            </a:extLst>
          </p:cNvPr>
          <p:cNvSpPr txBox="1"/>
          <p:nvPr/>
        </p:nvSpPr>
        <p:spPr>
          <a:xfrm>
            <a:off x="776717" y="5048363"/>
            <a:ext cx="4186990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Impact of Churn on Referrals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343763-BC74-384A-99D2-1BFFF65DA38F}"/>
              </a:ext>
            </a:extLst>
          </p:cNvPr>
          <p:cNvSpPr txBox="1"/>
          <p:nvPr/>
        </p:nvSpPr>
        <p:spPr>
          <a:xfrm>
            <a:off x="776717" y="5612386"/>
            <a:ext cx="4186990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Launch &amp; Feature Enhancements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023E5-0C68-6246-A34C-4427145556D4}"/>
              </a:ext>
            </a:extLst>
          </p:cNvPr>
          <p:cNvSpPr txBox="1"/>
          <p:nvPr/>
        </p:nvSpPr>
        <p:spPr>
          <a:xfrm>
            <a:off x="7929669" y="1207115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23112-7779-B941-BCF1-A2E6DCA066B1}"/>
              </a:ext>
            </a:extLst>
          </p:cNvPr>
          <p:cNvSpPr txBox="1"/>
          <p:nvPr/>
        </p:nvSpPr>
        <p:spPr>
          <a:xfrm>
            <a:off x="6846305" y="1847908"/>
            <a:ext cx="335648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CCF41-99A1-9F40-BE52-62A34FD959EB}"/>
              </a:ext>
            </a:extLst>
          </p:cNvPr>
          <p:cNvSpPr txBox="1"/>
          <p:nvPr/>
        </p:nvSpPr>
        <p:spPr>
          <a:xfrm>
            <a:off x="6846305" y="2356170"/>
            <a:ext cx="335648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wallet Share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6607-9D21-6940-A793-B93EFE09D123}"/>
              </a:ext>
            </a:extLst>
          </p:cNvPr>
          <p:cNvSpPr txBox="1"/>
          <p:nvPr/>
        </p:nvSpPr>
        <p:spPr>
          <a:xfrm>
            <a:off x="6846304" y="2917835"/>
            <a:ext cx="33564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Satisfaction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5D6119-E44C-DD42-96E7-14F609B11664}"/>
              </a:ext>
            </a:extLst>
          </p:cNvPr>
          <p:cNvSpPr txBox="1"/>
          <p:nvPr/>
        </p:nvSpPr>
        <p:spPr>
          <a:xfrm>
            <a:off x="6846304" y="3446499"/>
            <a:ext cx="33564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Reach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33346-8128-AD4A-925B-998775A8BDBA}"/>
              </a:ext>
            </a:extLst>
          </p:cNvPr>
          <p:cNvSpPr txBox="1"/>
          <p:nvPr/>
        </p:nvSpPr>
        <p:spPr>
          <a:xfrm>
            <a:off x="6846303" y="5095889"/>
            <a:ext cx="335648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Churn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2E4E7-FEC3-9D43-B8C5-1C927E858887}"/>
              </a:ext>
            </a:extLst>
          </p:cNvPr>
          <p:cNvSpPr txBox="1"/>
          <p:nvPr/>
        </p:nvSpPr>
        <p:spPr>
          <a:xfrm>
            <a:off x="6846304" y="4310628"/>
            <a:ext cx="335648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(Marketing, Sales, Operations)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556F-BC38-024E-82D4-4E4746B9155B}"/>
              </a:ext>
            </a:extLst>
          </p:cNvPr>
          <p:cNvSpPr txBox="1"/>
          <p:nvPr/>
        </p:nvSpPr>
        <p:spPr>
          <a:xfrm>
            <a:off x="6846304" y="5612386"/>
            <a:ext cx="335648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Sentiment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17ACBD4D-60F4-CD4F-9277-64CD4A979EEF}"/>
              </a:ext>
            </a:extLst>
          </p:cNvPr>
          <p:cNvSpPr/>
          <p:nvPr/>
        </p:nvSpPr>
        <p:spPr>
          <a:xfrm>
            <a:off x="10989733" y="1847908"/>
            <a:ext cx="778934" cy="1967923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98EE6583-390C-974E-819D-800A6D2E113A}"/>
              </a:ext>
            </a:extLst>
          </p:cNvPr>
          <p:cNvSpPr/>
          <p:nvPr/>
        </p:nvSpPr>
        <p:spPr>
          <a:xfrm rot="10800000">
            <a:off x="10989733" y="4310628"/>
            <a:ext cx="778934" cy="1619246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09A30F5A-1B1E-5545-BF3F-21FC8BD08E30}"/>
              </a:ext>
            </a:extLst>
          </p:cNvPr>
          <p:cNvSpPr/>
          <p:nvPr/>
        </p:nvSpPr>
        <p:spPr>
          <a:xfrm>
            <a:off x="5147733" y="3815831"/>
            <a:ext cx="1456267" cy="494797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5" y="129242"/>
            <a:ext cx="4162956" cy="915916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5053"/>
            <a:ext cx="6930655" cy="724149"/>
          </a:xfrm>
        </p:spPr>
        <p:txBody>
          <a:bodyPr>
            <a:normAutofit/>
          </a:bodyPr>
          <a:lstStyle/>
          <a:p>
            <a:r>
              <a:rPr lang="en-US" sz="3200" dirty="0"/>
              <a:t>Gaussian 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389C0-BF7E-064E-B133-35F7F26C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88" y="1640969"/>
            <a:ext cx="7537993" cy="2461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7B229-50BF-034E-98DF-EDB59FFD74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6" y="1642991"/>
            <a:ext cx="2724912" cy="245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DFA71-D520-344B-A64B-01524C43C1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5" y="4102728"/>
            <a:ext cx="3228155" cy="254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3E4C3F-253F-3845-B422-C203BEADD3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30" y="4102726"/>
            <a:ext cx="3137645" cy="2542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01931-592E-B945-8FF0-A86F841D5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75" y="4102726"/>
            <a:ext cx="3897106" cy="25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14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76377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3802"/>
            <a:ext cx="4315356" cy="724149"/>
          </a:xfrm>
        </p:spPr>
        <p:txBody>
          <a:bodyPr>
            <a:normAutofit/>
          </a:bodyPr>
          <a:lstStyle/>
          <a:p>
            <a:r>
              <a:rPr lang="en-US" sz="3200" dirty="0"/>
              <a:t>Random Forest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A00FE8-C788-0044-B062-B8646A50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06" y="1714338"/>
            <a:ext cx="7573029" cy="24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0A6D8-7A7A-E841-87F8-485A063B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50" y="1714338"/>
            <a:ext cx="2565856" cy="2459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FD1E5-3124-0642-944C-32384A35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51" y="4182699"/>
            <a:ext cx="2900594" cy="2511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6DFCF3-AB98-DD43-AE82-82BEE5D7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45" y="4182699"/>
            <a:ext cx="3174962" cy="25113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3C76FF-F1F5-9949-AB2F-9D6C2BC8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407" y="4182699"/>
            <a:ext cx="4063328" cy="2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6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3"/>
            <a:ext cx="9404723" cy="776898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9420"/>
            <a:ext cx="8946541" cy="724149"/>
          </a:xfrm>
        </p:spPr>
        <p:txBody>
          <a:bodyPr>
            <a:normAutofit/>
          </a:bodyPr>
          <a:lstStyle/>
          <a:p>
            <a:r>
              <a:rPr lang="en-US" sz="3200" dirty="0" err="1"/>
              <a:t>XGBoost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AB0D0-B33A-794C-91AF-126765A152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7" y="1564213"/>
            <a:ext cx="2569464" cy="245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3756F-1688-044E-B577-7A6446FD9E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7" y="4023314"/>
            <a:ext cx="3017084" cy="25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746E1-6912-B24B-9368-9A141B5943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91" y="4023314"/>
            <a:ext cx="3112446" cy="251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9D550-2258-594F-B15E-113CE615362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37" y="4023314"/>
            <a:ext cx="4106174" cy="2515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94B94-E5EC-8642-8FB5-34E13E0A0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871" y="1564212"/>
            <a:ext cx="7666240" cy="24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E832-3A25-304E-8C95-DA4C9380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DA41-1788-6740-B0C6-C87CD8169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9099"/>
            <a:ext cx="8946541" cy="724149"/>
          </a:xfrm>
        </p:spPr>
        <p:txBody>
          <a:bodyPr>
            <a:normAutofit/>
          </a:bodyPr>
          <a:lstStyle/>
          <a:p>
            <a:r>
              <a:rPr lang="en-US" sz="3200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6E70B-1E2F-A64A-BFF7-13DCBA6B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269" y="314793"/>
            <a:ext cx="7104515" cy="2918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7E15C-1F47-624E-8347-A83BDD03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7" y="3370961"/>
            <a:ext cx="9988827" cy="33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87CA-A841-CE4A-9316-AFFCBEB4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F92F-3FAF-3B46-9B47-5634CB8E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31184"/>
            <a:ext cx="10078369" cy="4684606"/>
          </a:xfrm>
        </p:spPr>
        <p:txBody>
          <a:bodyPr>
            <a:normAutofit/>
          </a:bodyPr>
          <a:lstStyle/>
          <a:p>
            <a:r>
              <a:rPr lang="en-US" dirty="0"/>
              <a:t>All of the features contributed to the predictive power of the model.</a:t>
            </a:r>
          </a:p>
          <a:p>
            <a:r>
              <a:rPr lang="en-US" dirty="0"/>
              <a:t>Out of 4 supervised machine learning models, the Gaussian Naïve Bayes provided the best results (based on the recall) .</a:t>
            </a:r>
          </a:p>
          <a:p>
            <a:r>
              <a:rPr lang="en-US" dirty="0"/>
              <a:t>Over three sampling method – random under sampling, class weight and SMOTE, the class weight and random under sampling have better performance, though the three sampling methods have a similar contribution.</a:t>
            </a:r>
          </a:p>
          <a:p>
            <a:r>
              <a:rPr lang="en-US" dirty="0"/>
              <a:t>All the data are applied with minmax scaler.</a:t>
            </a:r>
          </a:p>
          <a:p>
            <a:r>
              <a:rPr lang="en-US" dirty="0"/>
              <a:t>5-fold cross validation and parameter tuning are combined to get the best parameters.</a:t>
            </a:r>
          </a:p>
          <a:p>
            <a:r>
              <a:rPr lang="en-US" dirty="0"/>
              <a:t>The separation between churn and non-churn still needs to be improved.</a:t>
            </a:r>
          </a:p>
          <a:p>
            <a:r>
              <a:rPr lang="en-US" dirty="0"/>
              <a:t>With more ideas, the model can be improved in the features.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6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252C-2246-5C45-9365-44A206BD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the telecom customer churn?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B016-DE05-6641-89DC-A589972E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178" y="2137584"/>
            <a:ext cx="4772555" cy="275614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Market Penetration</a:t>
            </a:r>
          </a:p>
          <a:p>
            <a:r>
              <a:rPr lang="en-US" sz="2400" dirty="0"/>
              <a:t>Quality</a:t>
            </a:r>
          </a:p>
          <a:p>
            <a:r>
              <a:rPr lang="en-US" sz="2400" dirty="0"/>
              <a:t>Customer Services </a:t>
            </a:r>
          </a:p>
          <a:p>
            <a:r>
              <a:rPr lang="en-US" sz="2400" dirty="0"/>
              <a:t>Price</a:t>
            </a:r>
          </a:p>
          <a:p>
            <a:r>
              <a:rPr lang="en-US" sz="2400" dirty="0"/>
              <a:t>Functionality</a:t>
            </a:r>
          </a:p>
          <a:p>
            <a:r>
              <a:rPr lang="en-US" sz="2400" dirty="0"/>
              <a:t>Convenience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7605A-4636-8940-B211-326A1F64F2BA}"/>
              </a:ext>
            </a:extLst>
          </p:cNvPr>
          <p:cNvSpPr txBox="1"/>
          <p:nvPr/>
        </p:nvSpPr>
        <p:spPr>
          <a:xfrm>
            <a:off x="7196667" y="2611716"/>
            <a:ext cx="44026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Source</a:t>
            </a:r>
          </a:p>
          <a:p>
            <a:r>
              <a:rPr lang="en-US" dirty="0"/>
              <a:t>-Kaggle: </a:t>
            </a:r>
          </a:p>
          <a:p>
            <a:r>
              <a:rPr lang="en-US" u="sng" dirty="0">
                <a:hlinkClick r:id="rId2"/>
              </a:rPr>
              <a:t>- Telco Customer Churn – Focused Customer Retention Programs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8A5807F7-059E-C447-B698-626FCCC3FC68}"/>
              </a:ext>
            </a:extLst>
          </p:cNvPr>
          <p:cNvSpPr/>
          <p:nvPr/>
        </p:nvSpPr>
        <p:spPr>
          <a:xfrm>
            <a:off x="5435600" y="3374814"/>
            <a:ext cx="1100667" cy="33358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8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E9FC74-EB41-A044-B6B5-E8928449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0525"/>
          </a:xfrm>
        </p:spPr>
        <p:txBody>
          <a:bodyPr/>
          <a:lstStyle/>
          <a:p>
            <a:r>
              <a:rPr lang="en-US" dirty="0"/>
              <a:t>Data Information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F8FBAE-52CB-A34D-9843-B5A8387A1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16" y="1703399"/>
            <a:ext cx="8387839" cy="1632467"/>
          </a:xfrm>
        </p:spPr>
        <p:txBody>
          <a:bodyPr>
            <a:noAutofit/>
          </a:bodyPr>
          <a:lstStyle/>
          <a:p>
            <a:r>
              <a:rPr lang="en-US" sz="2200" dirty="0"/>
              <a:t>Data acquired: Data Complied: 22 February, 2020 </a:t>
            </a:r>
          </a:p>
          <a:p>
            <a:pPr lvl="1"/>
            <a:r>
              <a:rPr lang="en-US" sz="2000" dirty="0"/>
              <a:t>Number of records: 7,544</a:t>
            </a:r>
          </a:p>
          <a:p>
            <a:pPr lvl="1"/>
            <a:r>
              <a:rPr lang="en-US" sz="2000" dirty="0"/>
              <a:t>Number of features: 106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9E0E76-5201-CB44-B7FE-DE3089E0C3DF}"/>
              </a:ext>
            </a:extLst>
          </p:cNvPr>
          <p:cNvSpPr txBox="1">
            <a:spLocks/>
          </p:cNvSpPr>
          <p:nvPr/>
        </p:nvSpPr>
        <p:spPr>
          <a:xfrm>
            <a:off x="1005016" y="4482192"/>
            <a:ext cx="6643199" cy="132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Final Data</a:t>
            </a:r>
          </a:p>
          <a:p>
            <a:pPr lvl="1"/>
            <a:r>
              <a:rPr lang="en-US" sz="2000" dirty="0"/>
              <a:t>Number of records: 6,583</a:t>
            </a:r>
          </a:p>
          <a:p>
            <a:pPr lvl="1"/>
            <a:r>
              <a:rPr lang="en-US" sz="2000" dirty="0"/>
              <a:t>Number of features: 80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010FB5E-86C3-AA43-9645-182BF1842F12}"/>
              </a:ext>
            </a:extLst>
          </p:cNvPr>
          <p:cNvSpPr/>
          <p:nvPr/>
        </p:nvSpPr>
        <p:spPr>
          <a:xfrm>
            <a:off x="3962400" y="3217333"/>
            <a:ext cx="643467" cy="1117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518C5-BE1C-8B46-874E-5B59E3653B21}"/>
              </a:ext>
            </a:extLst>
          </p:cNvPr>
          <p:cNvSpPr txBox="1"/>
          <p:nvPr/>
        </p:nvSpPr>
        <p:spPr>
          <a:xfrm>
            <a:off x="5546672" y="2958237"/>
            <a:ext cx="4697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Dummy Recoding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Deal with Missingness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to corresponding </a:t>
            </a:r>
            <a:r>
              <a:rPr lang="en-US" dirty="0" err="1"/>
              <a:t>catogory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7E58-7925-014A-88C2-C4D4F67D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F80A-6234-D64B-8187-5995D63E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963" y="1764198"/>
            <a:ext cx="7959045" cy="44507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200" dirty="0"/>
              <a:t>Customer Churn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457B74-5D73-8342-BEEB-6B03C97B6E99}"/>
              </a:ext>
            </a:extLst>
          </p:cNvPr>
          <p:cNvSpPr txBox="1">
            <a:spLocks/>
          </p:cNvSpPr>
          <p:nvPr/>
        </p:nvSpPr>
        <p:spPr>
          <a:xfrm>
            <a:off x="1135963" y="4438242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Services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965A45-1ABF-BA4C-9224-462B69985BAA}"/>
              </a:ext>
            </a:extLst>
          </p:cNvPr>
          <p:cNvSpPr txBox="1">
            <a:spLocks/>
          </p:cNvSpPr>
          <p:nvPr/>
        </p:nvSpPr>
        <p:spPr>
          <a:xfrm>
            <a:off x="1135964" y="2632108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AF1A81-C606-4E45-8FEF-279D15C2285C}"/>
              </a:ext>
            </a:extLst>
          </p:cNvPr>
          <p:cNvSpPr txBox="1">
            <a:spLocks/>
          </p:cNvSpPr>
          <p:nvPr/>
        </p:nvSpPr>
        <p:spPr>
          <a:xfrm>
            <a:off x="1135965" y="3550632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D9CC-BC1D-5D48-AA9E-98C94BA15D3B}"/>
              </a:ext>
            </a:extLst>
          </p:cNvPr>
          <p:cNvSpPr txBox="1"/>
          <p:nvPr/>
        </p:nvSpPr>
        <p:spPr>
          <a:xfrm>
            <a:off x="7137400" y="314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B3296-E67A-9E4D-B195-4F8D4080FF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4507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/>
              <a:t>Customer Churn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E858B-835F-F049-ACB5-3886806A73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1" y="1704234"/>
            <a:ext cx="5262691" cy="3443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30334-0107-A040-8BD0-CEF08804FA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7" y="1833773"/>
            <a:ext cx="4934480" cy="33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9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D8C3-67B6-7446-81B0-25CE9184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- </a:t>
            </a:r>
            <a:r>
              <a:rPr lang="en-US" sz="3200" dirty="0"/>
              <a:t>Gender</a:t>
            </a:r>
            <a:br>
              <a:rPr lang="en-US" sz="3200" dirty="0"/>
            </a:br>
            <a:r>
              <a:rPr lang="en-US" sz="3200" dirty="0"/>
              <a:t>- Senior Citizen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D3CD8F-15F5-DC40-89DC-8E09B7FC99CF}"/>
              </a:ext>
            </a:extLst>
          </p:cNvPr>
          <p:cNvSpPr txBox="1">
            <a:spLocks/>
          </p:cNvSpPr>
          <p:nvPr/>
        </p:nvSpPr>
        <p:spPr>
          <a:xfrm>
            <a:off x="0" y="-12059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3520E-DFC9-604D-B2A9-55B4B34158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74" y="1853248"/>
            <a:ext cx="8846026" cy="44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D8C3-67B6-7446-81B0-25CE9184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44" y="630798"/>
            <a:ext cx="9404723" cy="1400530"/>
          </a:xfrm>
        </p:spPr>
        <p:txBody>
          <a:bodyPr/>
          <a:lstStyle/>
          <a:p>
            <a:r>
              <a:rPr lang="en-US" sz="3200" dirty="0"/>
              <a:t>- Partner </a:t>
            </a:r>
            <a:br>
              <a:rPr lang="en-US" sz="3200" dirty="0"/>
            </a:br>
            <a:r>
              <a:rPr lang="en-US" sz="3200" dirty="0"/>
              <a:t>- Dependents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D3CD8F-15F5-DC40-89DC-8E09B7FC99CF}"/>
              </a:ext>
            </a:extLst>
          </p:cNvPr>
          <p:cNvSpPr txBox="1">
            <a:spLocks/>
          </p:cNvSpPr>
          <p:nvPr/>
        </p:nvSpPr>
        <p:spPr>
          <a:xfrm>
            <a:off x="0" y="-12059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Customer Demographics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70201-22A8-8D44-97A1-ABAF5DAF27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72" y="2031328"/>
            <a:ext cx="8542761" cy="43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5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921</TotalTime>
  <Words>639</Words>
  <Application>Microsoft Macintosh PowerPoint</Application>
  <PresentationFormat>Widescreen</PresentationFormat>
  <Paragraphs>126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Wingdings</vt:lpstr>
      <vt:lpstr>Wingdings 3</vt:lpstr>
      <vt:lpstr>Ion</vt:lpstr>
      <vt:lpstr>Telecom Customer Churn Prediction  Ashley Jiangyang  Data Science intensive Capstone Project April 2020   </vt:lpstr>
      <vt:lpstr>PowerPoint Presentation</vt:lpstr>
      <vt:lpstr>Why Churn Analysis?</vt:lpstr>
      <vt:lpstr>What factors affect the telecom customer churn?</vt:lpstr>
      <vt:lpstr>Data Information</vt:lpstr>
      <vt:lpstr>Data Exploration</vt:lpstr>
      <vt:lpstr>PowerPoint Presentation</vt:lpstr>
      <vt:lpstr>- Gender - Senior Citizen</vt:lpstr>
      <vt:lpstr>- Partner  - Dependents </vt:lpstr>
      <vt:lpstr>- Tenure</vt:lpstr>
      <vt:lpstr>- Monthly Charge - Total Charge</vt:lpstr>
      <vt:lpstr>PowerPoint Presentation</vt:lpstr>
      <vt:lpstr>PowerPoint Presentation</vt:lpstr>
      <vt:lpstr>PowerPoint Presentation</vt:lpstr>
      <vt:lpstr>- Phone Services - Multiple Lines</vt:lpstr>
      <vt:lpstr>- Phone Services - Multiple Lines</vt:lpstr>
      <vt:lpstr>- Internet Services - online security - online backup - device protection - tech support  - streaming TV  - streaming movies</vt:lpstr>
      <vt:lpstr>- Internet Services - online security - online backup - device protection - tech support  - streaming TV  - streaming movies</vt:lpstr>
      <vt:lpstr>Survival Analysis</vt:lpstr>
      <vt:lpstr>The total customer cohort retention </vt:lpstr>
      <vt:lpstr>Cohort Analysis </vt:lpstr>
      <vt:lpstr>Cohort Analysis </vt:lpstr>
      <vt:lpstr>Prediction for individual customers by Cox Proportional Hazard Model </vt:lpstr>
      <vt:lpstr>Prediction for individual customers by Cox Proportional Hazard Model </vt:lpstr>
      <vt:lpstr>Prediction for individual customers by Cox Proportional Hazard Model 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2020-04-16T16:31:59Z</dcterms:created>
  <dcterms:modified xsi:type="dcterms:W3CDTF">2020-05-04T04:56:12Z</dcterms:modified>
</cp:coreProperties>
</file>